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258" r:id="rId6"/>
    <p:sldId id="295" r:id="rId7"/>
    <p:sldId id="309" r:id="rId8"/>
    <p:sldId id="303" r:id="rId9"/>
    <p:sldId id="304" r:id="rId10"/>
    <p:sldId id="278" r:id="rId11"/>
    <p:sldId id="264" r:id="rId12"/>
    <p:sldId id="310" r:id="rId13"/>
    <p:sldId id="311" r:id="rId14"/>
    <p:sldId id="312" r:id="rId15"/>
    <p:sldId id="313" r:id="rId16"/>
    <p:sldId id="301" r:id="rId17"/>
    <p:sldId id="279" r:id="rId18"/>
    <p:sldId id="300" r:id="rId19"/>
    <p:sldId id="292" r:id="rId20"/>
    <p:sldId id="290" r:id="rId21"/>
    <p:sldId id="282" r:id="rId22"/>
    <p:sldId id="298" r:id="rId23"/>
    <p:sldId id="302" r:id="rId24"/>
    <p:sldId id="307" r:id="rId25"/>
    <p:sldId id="306" r:id="rId26"/>
    <p:sldId id="291" r:id="rId27"/>
    <p:sldId id="280" r:id="rId28"/>
    <p:sldId id="294"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E"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3" autoAdjust="0"/>
  </p:normalViewPr>
  <p:slideViewPr>
    <p:cSldViewPr snapToGrid="0" snapToObjects="1">
      <p:cViewPr varScale="1">
        <p:scale>
          <a:sx n="68" d="100"/>
          <a:sy n="68" d="100"/>
        </p:scale>
        <p:origin x="2034" y="6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p:scale>
          <a:sx n="70" d="100"/>
          <a:sy n="70" d="100"/>
        </p:scale>
        <p:origin x="-285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79" tIns="46139" rIns="92279" bIns="46139" rtlCol="0"/>
          <a:lstStyle>
            <a:lvl1pPr algn="l">
              <a:defRPr sz="1300"/>
            </a:lvl1pPr>
          </a:lstStyle>
          <a:p>
            <a:r>
              <a:rPr lang="en-US" smtClean="0"/>
              <a:t>College Credit Plus</a:t>
            </a: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2279" tIns="46139" rIns="92279" bIns="46139" rtlCol="0"/>
          <a:lstStyle>
            <a:lvl1pPr algn="r">
              <a:defRPr sz="1300"/>
            </a:lvl1pPr>
          </a:lstStyle>
          <a:p>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2279" tIns="46139" rIns="92279" bIns="4613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2279" tIns="46139" rIns="92279" bIns="46139" rtlCol="0" anchor="b"/>
          <a:lstStyle>
            <a:lvl1pPr algn="r">
              <a:defRPr sz="1300"/>
            </a:lvl1pPr>
          </a:lstStyle>
          <a:p>
            <a:fld id="{406C6F00-F710-4EC9-A1AD-5E775436371D}" type="slidenum">
              <a:rPr lang="en-US" smtClean="0"/>
              <a:t>‹#›</a:t>
            </a:fld>
            <a:endParaRPr lang="en-US" dirty="0"/>
          </a:p>
        </p:txBody>
      </p:sp>
    </p:spTree>
    <p:extLst>
      <p:ext uri="{BB962C8B-B14F-4D97-AF65-F5344CB8AC3E}">
        <p14:creationId xmlns:p14="http://schemas.microsoft.com/office/powerpoint/2010/main" val="40914480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79" tIns="46139" rIns="92279" bIns="46139" rtlCol="0"/>
          <a:lstStyle>
            <a:lvl1pPr algn="l">
              <a:defRPr sz="1300"/>
            </a:lvl1pPr>
          </a:lstStyle>
          <a:p>
            <a:r>
              <a:rPr lang="en-US" smtClean="0"/>
              <a:t>College Credit Plus</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279" tIns="46139" rIns="92279" bIns="46139"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279" tIns="46139" rIns="92279" bIns="4613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79" tIns="46139" rIns="92279" bIns="461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79" tIns="46139" rIns="92279" bIns="461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79" tIns="46139" rIns="92279" bIns="46139" rtlCol="0" anchor="b"/>
          <a:lstStyle>
            <a:lvl1pPr algn="r">
              <a:defRPr sz="13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206690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10</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11</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12</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200138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3044" indent="-173044">
              <a:buFont typeface="Arial" panose="020B0604020202020204" pitchFamily="34" charset="0"/>
              <a:buChar char="•"/>
            </a:pPr>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13</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80814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14</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78147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15</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425838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1745D1-1914-4E2C-8DA7-D0ECD27F9ADE}" type="slidenum">
              <a:rPr lang="en-US" smtClean="0">
                <a:solidFill>
                  <a:prstClr val="black"/>
                </a:solidFill>
              </a:rPr>
              <a:pPr/>
              <a:t>16</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extLst>
      <p:ext uri="{BB962C8B-B14F-4D97-AF65-F5344CB8AC3E}">
        <p14:creationId xmlns:p14="http://schemas.microsoft.com/office/powerpoint/2010/main" val="394366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17</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392094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18</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420378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Classes failed or withdrawn with an “F” will receive an “F” on the high school and college transcripts and will be computed into the high school and college GPA. If you do not receive a passing grade, the district may, in some instances, seek reimbursement for the amount of state funds paid to the college on your behalf for that college course. The school district may withhold grades and credits received for high school courses taken until reimbursement has been made.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19</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67611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20</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40963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21</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229644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22</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3747043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B35620-DA84-4DBA-8C3C-0C2A4E57726C}" type="slidenum">
              <a:rPr lang="en-US" smtClean="0"/>
              <a:pPr>
                <a:defRPr/>
              </a:pPr>
              <a:t>23</a:t>
            </a:fld>
            <a:endParaRPr lang="en-US" dirty="0"/>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extLst>
      <p:ext uri="{BB962C8B-B14F-4D97-AF65-F5344CB8AC3E}">
        <p14:creationId xmlns:p14="http://schemas.microsoft.com/office/powerpoint/2010/main" val="4124308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24</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77730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ffectLst/>
              </a:rPr>
              <a:t>Ohio’s new College Credit Plus can help students earn college and high school credits at the same time by taking college courses from community colleges or universities. The purpose of this program is to promote rigorous academic pursuits and to provide a wide variety of options to college-ready students. Taking a college course from a public college or university College Credit Plus is free. That means no cost for tuition, books or fees. If you choose to attend a private college or university, you may have limited costs.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FC20097-470A-4C3F-BF5A-F25DC1CB557A}"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College Credit Plus</a:t>
            </a:r>
            <a:endParaRPr lang="en-US" dirty="0"/>
          </a:p>
        </p:txBody>
      </p:sp>
    </p:spTree>
    <p:extLst>
      <p:ext uri="{BB962C8B-B14F-4D97-AF65-F5344CB8AC3E}">
        <p14:creationId xmlns:p14="http://schemas.microsoft.com/office/powerpoint/2010/main" val="2907967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4</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61511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College Credit Plus</a:t>
            </a:r>
            <a:endParaRPr lang="en-US" dirty="0"/>
          </a:p>
        </p:txBody>
      </p:sp>
    </p:spTree>
    <p:extLst>
      <p:ext uri="{BB962C8B-B14F-4D97-AF65-F5344CB8AC3E}">
        <p14:creationId xmlns:p14="http://schemas.microsoft.com/office/powerpoint/2010/main" val="161978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Students can choose </a:t>
            </a:r>
            <a:r>
              <a:rPr lang="en-US" b="1" dirty="0" smtClean="0"/>
              <a:t>any course </a:t>
            </a:r>
            <a:r>
              <a:rPr lang="en-US" dirty="0" smtClean="0"/>
              <a:t>that applies toward a degree or workforce certification at a public (or participating private) college.</a:t>
            </a:r>
          </a:p>
          <a:p>
            <a:endParaRPr lang="en-US" dirty="0" smtClean="0"/>
          </a:p>
          <a:p>
            <a:r>
              <a:rPr lang="en-US" dirty="0" smtClean="0"/>
              <a:t>In</a:t>
            </a:r>
            <a:r>
              <a:rPr lang="en-US" baseline="0" dirty="0" smtClean="0"/>
              <a:t> addition to being non-remedial, College Credit Plus courses may not be religious in nature.  </a:t>
            </a:r>
            <a:endParaRPr lang="en-US" dirty="0" smtClean="0"/>
          </a:p>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6</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272791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7</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8</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A88EB8E9-7E05-4C60-A58D-798732DD5BFE}" type="slidenum">
              <a:rPr lang="en-US" smtClean="0"/>
              <a:t>9</a:t>
            </a:fld>
            <a:endParaRPr lang="en-US" dirty="0"/>
          </a:p>
        </p:txBody>
      </p:sp>
      <p:sp>
        <p:nvSpPr>
          <p:cNvPr id="6" name="Date Placeholder 5"/>
          <p:cNvSpPr>
            <a:spLocks noGrp="1"/>
          </p:cNvSpPr>
          <p:nvPr>
            <p:ph type="dt" idx="12"/>
          </p:nvPr>
        </p:nvSpPr>
        <p:spPr/>
        <p:txBody>
          <a:bodyPr/>
          <a:lstStyle/>
          <a:p>
            <a:endParaRPr lang="en-US" dirty="0"/>
          </a:p>
        </p:txBody>
      </p:sp>
      <p:sp>
        <p:nvSpPr>
          <p:cNvPr id="4" name="Header Placeholder 3"/>
          <p:cNvSpPr>
            <a:spLocks noGrp="1"/>
          </p:cNvSpPr>
          <p:nvPr>
            <p:ph type="hdr" sz="quarter" idx="13"/>
          </p:nvPr>
        </p:nvSpPr>
        <p:spPr/>
        <p:txBody>
          <a:bodyPr/>
          <a:lstStyle/>
          <a:p>
            <a:r>
              <a:rPr lang="en-US" smtClean="0"/>
              <a:t>College Credit Plus</a:t>
            </a:r>
            <a:endParaRPr lang="en-US" dirty="0"/>
          </a:p>
        </p:txBody>
      </p:sp>
    </p:spTree>
    <p:extLst>
      <p:ext uri="{BB962C8B-B14F-4D97-AF65-F5344CB8AC3E}">
        <p14:creationId xmlns:p14="http://schemas.microsoft.com/office/powerpoint/2010/main" val="124724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3196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207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2993" y="5831840"/>
            <a:ext cx="3613218" cy="9045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hiohighered.org/CC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hiohighered.org/cc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792" y="1255931"/>
            <a:ext cx="6734175" cy="1685925"/>
          </a:xfrm>
        </p:spPr>
      </p:pic>
      <p:sp>
        <p:nvSpPr>
          <p:cNvPr id="3" name="Title 1"/>
          <p:cNvSpPr>
            <a:spLocks noGrp="1"/>
          </p:cNvSpPr>
          <p:nvPr>
            <p:ph type="title"/>
          </p:nvPr>
        </p:nvSpPr>
        <p:spPr>
          <a:xfrm>
            <a:off x="431800" y="3040964"/>
            <a:ext cx="8229600" cy="1661993"/>
          </a:xfrm>
        </p:spPr>
        <p:txBody>
          <a:bodyPr/>
          <a:lstStyle/>
          <a:p>
            <a:r>
              <a:rPr lang="en-US" sz="3600" i="1" dirty="0" smtClean="0">
                <a:solidFill>
                  <a:schemeClr val="tx1"/>
                </a:solidFill>
              </a:rPr>
              <a:t>An introduction for </a:t>
            </a:r>
            <a:br>
              <a:rPr lang="en-US" sz="3600" i="1" dirty="0" smtClean="0">
                <a:solidFill>
                  <a:schemeClr val="tx1"/>
                </a:solidFill>
              </a:rPr>
            </a:br>
            <a:r>
              <a:rPr lang="en-US" sz="3600" i="1" dirty="0" smtClean="0">
                <a:solidFill>
                  <a:schemeClr val="tx1"/>
                </a:solidFill>
              </a:rPr>
              <a:t>students and families</a:t>
            </a:r>
            <a:br>
              <a:rPr lang="en-US" sz="3600" i="1" dirty="0" smtClean="0">
                <a:solidFill>
                  <a:schemeClr val="tx1"/>
                </a:solidFill>
              </a:rPr>
            </a:br>
            <a:r>
              <a:rPr lang="en-US" sz="3600" i="1" dirty="0" smtClean="0">
                <a:solidFill>
                  <a:schemeClr val="tx1"/>
                </a:solidFill>
              </a:rPr>
              <a:t>for the 2016-2017 school year</a:t>
            </a:r>
            <a:endParaRPr lang="en-US" sz="3600" i="1" dirty="0">
              <a:solidFill>
                <a:schemeClr val="tx1"/>
              </a:solidFill>
            </a:endParaRPr>
          </a:p>
        </p:txBody>
      </p:sp>
    </p:spTree>
    <p:extLst>
      <p:ext uri="{BB962C8B-B14F-4D97-AF65-F5344CB8AC3E}">
        <p14:creationId xmlns:p14="http://schemas.microsoft.com/office/powerpoint/2010/main" val="22411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Summer Requirements</a:t>
            </a:r>
            <a:endParaRPr lang="en-US" dirty="0"/>
          </a:p>
        </p:txBody>
      </p:sp>
      <p:sp>
        <p:nvSpPr>
          <p:cNvPr id="3" name="Content Placeholder 2"/>
          <p:cNvSpPr>
            <a:spLocks noGrp="1"/>
          </p:cNvSpPr>
          <p:nvPr>
            <p:ph idx="1"/>
          </p:nvPr>
        </p:nvSpPr>
        <p:spPr>
          <a:xfrm>
            <a:off x="4400553" y="1398670"/>
            <a:ext cx="4672023" cy="4213236"/>
          </a:xfrm>
        </p:spPr>
        <p:txBody>
          <a:bodyPr/>
          <a:lstStyle/>
          <a:p>
            <a:pPr marL="107950" indent="0">
              <a:buNone/>
            </a:pPr>
            <a:r>
              <a:rPr lang="en-US" dirty="0" smtClean="0"/>
              <a:t>If you want to participate in summer term, you must submit your letter of intent to participate early enough to apply and gain admission to the college and register for course(s) in the spring.</a:t>
            </a:r>
          </a:p>
          <a:p>
            <a:pPr marL="10795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398670"/>
            <a:ext cx="4171950" cy="3619500"/>
          </a:xfrm>
          <a:prstGeom prst="rect">
            <a:avLst/>
          </a:prstGeom>
          <a:ln>
            <a:noFill/>
          </a:ln>
          <a:effectLst>
            <a:softEdge rad="112500"/>
          </a:effectLst>
        </p:spPr>
      </p:pic>
    </p:spTree>
    <p:extLst>
      <p:ext uri="{BB962C8B-B14F-4D97-AF65-F5344CB8AC3E}">
        <p14:creationId xmlns:p14="http://schemas.microsoft.com/office/powerpoint/2010/main" val="70538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pPr algn="l"/>
            <a:r>
              <a:rPr lang="en-US" dirty="0" smtClean="0"/>
              <a:t>Nonpublic and Home School Students must: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6051414" y="1929156"/>
            <a:ext cx="2923667" cy="2536515"/>
          </a:xfrm>
          <a:prstGeom prst="rect">
            <a:avLst/>
          </a:prstGeom>
          <a:ln>
            <a:noFill/>
          </a:ln>
          <a:effectLst>
            <a:softEdge rad="112500"/>
          </a:effectLst>
        </p:spPr>
      </p:pic>
      <p:sp>
        <p:nvSpPr>
          <p:cNvPr id="3" name="Content Placeholder 2"/>
          <p:cNvSpPr>
            <a:spLocks noGrp="1"/>
          </p:cNvSpPr>
          <p:nvPr>
            <p:ph idx="1"/>
          </p:nvPr>
        </p:nvSpPr>
        <p:spPr>
          <a:xfrm>
            <a:off x="457200" y="2216027"/>
            <a:ext cx="7522799" cy="4213236"/>
          </a:xfrm>
        </p:spPr>
        <p:txBody>
          <a:bodyPr/>
          <a:lstStyle/>
          <a:p>
            <a:pPr marL="514350" indent="-514350">
              <a:buAutoNum type="arabicPeriod"/>
            </a:pPr>
            <a:r>
              <a:rPr lang="en-US" sz="3000" dirty="0" smtClean="0"/>
              <a:t>Submit your letter of intent to participate</a:t>
            </a:r>
          </a:p>
          <a:p>
            <a:pPr marL="514350" indent="-514350">
              <a:buAutoNum type="arabicPeriod"/>
            </a:pPr>
            <a:r>
              <a:rPr lang="en-US" sz="3000" dirty="0" smtClean="0"/>
              <a:t>Gain admission to the college</a:t>
            </a:r>
          </a:p>
          <a:p>
            <a:pPr marL="514350" indent="-514350">
              <a:buAutoNum type="arabicPeriod"/>
            </a:pPr>
            <a:r>
              <a:rPr lang="en-US" sz="3000" dirty="0" smtClean="0"/>
              <a:t>Apply for and be awarded state funding</a:t>
            </a:r>
          </a:p>
          <a:p>
            <a:pPr marL="0" indent="0">
              <a:buNone/>
            </a:pPr>
            <a:endParaRPr lang="en-US" sz="2600" dirty="0" smtClean="0">
              <a:solidFill>
                <a:srgbClr val="C00000"/>
              </a:solidFill>
            </a:endParaRPr>
          </a:p>
          <a:p>
            <a:pPr marL="47625" indent="6350">
              <a:buNone/>
            </a:pPr>
            <a:r>
              <a:rPr lang="en-US" sz="2600" dirty="0" smtClean="0">
                <a:solidFill>
                  <a:srgbClr val="C00000"/>
                </a:solidFill>
              </a:rPr>
              <a:t>State funding </a:t>
            </a:r>
            <a:r>
              <a:rPr lang="en-US" sz="2600" dirty="0">
                <a:solidFill>
                  <a:srgbClr val="C00000"/>
                </a:solidFill>
              </a:rPr>
              <a:t>will be awarded in May</a:t>
            </a:r>
            <a:r>
              <a:rPr lang="en-US" sz="2600" dirty="0" smtClean="0">
                <a:solidFill>
                  <a:srgbClr val="C00000"/>
                </a:solidFill>
              </a:rPr>
              <a:t>.</a:t>
            </a:r>
          </a:p>
          <a:p>
            <a:pPr marL="47625" indent="6350">
              <a:buNone/>
            </a:pPr>
            <a:r>
              <a:rPr lang="en-US" sz="2600" dirty="0" smtClean="0">
                <a:solidFill>
                  <a:srgbClr val="C00000"/>
                </a:solidFill>
              </a:rPr>
              <a:t>If you choose to register for courses before funding awards are made, you will have to self-pay or drop the course(s) if you are not awarded funds. </a:t>
            </a:r>
          </a:p>
          <a:p>
            <a:pPr marL="107950" indent="0">
              <a:buNone/>
            </a:pPr>
            <a:endParaRPr lang="en-US" dirty="0"/>
          </a:p>
        </p:txBody>
      </p:sp>
    </p:spTree>
    <p:extLst>
      <p:ext uri="{BB962C8B-B14F-4D97-AF65-F5344CB8AC3E}">
        <p14:creationId xmlns:p14="http://schemas.microsoft.com/office/powerpoint/2010/main" val="35448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047"/>
          <a:stretch/>
        </p:blipFill>
        <p:spPr>
          <a:xfrm>
            <a:off x="0" y="0"/>
            <a:ext cx="9144000" cy="5829300"/>
          </a:xfrm>
        </p:spPr>
      </p:pic>
      <p:sp>
        <p:nvSpPr>
          <p:cNvPr id="2" name="Title 1"/>
          <p:cNvSpPr>
            <a:spLocks noGrp="1"/>
          </p:cNvSpPr>
          <p:nvPr>
            <p:ph type="title"/>
          </p:nvPr>
        </p:nvSpPr>
        <p:spPr>
          <a:xfrm>
            <a:off x="285751" y="285756"/>
            <a:ext cx="4400549" cy="3231654"/>
          </a:xfrm>
        </p:spPr>
        <p:txBody>
          <a:bodyPr/>
          <a:lstStyle/>
          <a:p>
            <a:r>
              <a:rPr lang="en-US" dirty="0" smtClean="0"/>
              <a:t>Consider </a:t>
            </a:r>
            <a:br>
              <a:rPr lang="en-US" dirty="0" smtClean="0"/>
            </a:br>
            <a:r>
              <a:rPr lang="en-US" dirty="0" smtClean="0"/>
              <a:t>Your </a:t>
            </a:r>
            <a:br>
              <a:rPr lang="en-US" dirty="0" smtClean="0"/>
            </a:br>
            <a:r>
              <a:rPr lang="en-US" dirty="0" smtClean="0"/>
              <a:t>Personal Academic Goals</a:t>
            </a:r>
            <a:endParaRPr lang="en-US" dirty="0"/>
          </a:p>
        </p:txBody>
      </p:sp>
    </p:spTree>
    <p:extLst>
      <p:ext uri="{BB962C8B-B14F-4D97-AF65-F5344CB8AC3E}">
        <p14:creationId xmlns:p14="http://schemas.microsoft.com/office/powerpoint/2010/main" val="219899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57200"/>
            <a:ext cx="8661400" cy="553998"/>
          </a:xfrm>
        </p:spPr>
        <p:txBody>
          <a:bodyPr/>
          <a:lstStyle/>
          <a:p>
            <a:r>
              <a:rPr lang="en-US" sz="3600" dirty="0" smtClean="0"/>
              <a:t>Find the Colleges and Courses that Fit</a:t>
            </a:r>
            <a:endParaRPr lang="en-US" sz="3600" dirty="0"/>
          </a:p>
        </p:txBody>
      </p:sp>
      <p:sp>
        <p:nvSpPr>
          <p:cNvPr id="3" name="Content Placeholder 2"/>
          <p:cNvSpPr>
            <a:spLocks noGrp="1"/>
          </p:cNvSpPr>
          <p:nvPr>
            <p:ph idx="1"/>
          </p:nvPr>
        </p:nvSpPr>
        <p:spPr>
          <a:xfrm>
            <a:off x="342900" y="1465314"/>
            <a:ext cx="4038600" cy="4859286"/>
          </a:xfrm>
        </p:spPr>
        <p:txBody>
          <a:bodyPr/>
          <a:lstStyle/>
          <a:p>
            <a:pPr marL="0" indent="0">
              <a:buNone/>
            </a:pPr>
            <a:r>
              <a:rPr lang="en-US" dirty="0" smtClean="0"/>
              <a:t>Counselors and Advisors can help you select courses for your pathway. </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100" t="37012" r="6254"/>
          <a:stretch/>
        </p:blipFill>
        <p:spPr>
          <a:xfrm>
            <a:off x="4754564" y="1541514"/>
            <a:ext cx="4267200" cy="3102058"/>
          </a:xfrm>
          <a:prstGeom prst="rect">
            <a:avLst/>
          </a:prstGeom>
        </p:spPr>
      </p:pic>
      <p:cxnSp>
        <p:nvCxnSpPr>
          <p:cNvPr id="5" name="Straight Connector 4"/>
          <p:cNvCxnSpPr/>
          <p:nvPr/>
        </p:nvCxnSpPr>
        <p:spPr>
          <a:xfrm>
            <a:off x="342900" y="3664044"/>
            <a:ext cx="3911600"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565"/>
          <a:stretch/>
        </p:blipFill>
        <p:spPr>
          <a:xfrm>
            <a:off x="0" y="-3454"/>
            <a:ext cx="9144000" cy="5813704"/>
          </a:xfrm>
        </p:spPr>
      </p:pic>
      <p:sp>
        <p:nvSpPr>
          <p:cNvPr id="2" name="Title 1"/>
          <p:cNvSpPr>
            <a:spLocks noGrp="1"/>
          </p:cNvSpPr>
          <p:nvPr>
            <p:ph type="title"/>
          </p:nvPr>
        </p:nvSpPr>
        <p:spPr>
          <a:xfrm>
            <a:off x="0" y="3800466"/>
            <a:ext cx="9144000" cy="1328737"/>
          </a:xfrm>
          <a:solidFill>
            <a:schemeClr val="bg1"/>
          </a:solidFill>
        </p:spPr>
        <p:txBody>
          <a:bodyPr anchor="ctr"/>
          <a:lstStyle/>
          <a:p>
            <a:r>
              <a:rPr lang="en-US" sz="3000" dirty="0"/>
              <a:t>A </a:t>
            </a:r>
            <a:r>
              <a:rPr lang="en-US" sz="3000" dirty="0" smtClean="0"/>
              <a:t>semester college course of 3 or more credits  </a:t>
            </a:r>
            <a:br>
              <a:rPr lang="en-US" sz="3000" dirty="0" smtClean="0"/>
            </a:br>
            <a:r>
              <a:rPr lang="en-US" sz="3000" dirty="0" smtClean="0"/>
              <a:t>counts </a:t>
            </a:r>
            <a:r>
              <a:rPr lang="en-US" sz="3000" dirty="0"/>
              <a:t>as a </a:t>
            </a:r>
            <a:r>
              <a:rPr lang="en-US" sz="3000" dirty="0" smtClean="0"/>
              <a:t>one-year </a:t>
            </a:r>
            <a:r>
              <a:rPr lang="en-US" sz="3000" dirty="0"/>
              <a:t>high school class. </a:t>
            </a:r>
          </a:p>
        </p:txBody>
      </p:sp>
    </p:spTree>
    <p:extLst>
      <p:ext uri="{BB962C8B-B14F-4D97-AF65-F5344CB8AC3E}">
        <p14:creationId xmlns:p14="http://schemas.microsoft.com/office/powerpoint/2010/main" val="23716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17" r="5617" b="15000"/>
          <a:stretch/>
        </p:blipFill>
        <p:spPr>
          <a:xfrm>
            <a:off x="0" y="0"/>
            <a:ext cx="9144000" cy="5829300"/>
          </a:xfrm>
          <a:prstGeom prst="rect">
            <a:avLst/>
          </a:prstGeom>
        </p:spPr>
      </p:pic>
      <p:sp>
        <p:nvSpPr>
          <p:cNvPr id="2" name="Title 1"/>
          <p:cNvSpPr>
            <a:spLocks noGrp="1"/>
          </p:cNvSpPr>
          <p:nvPr>
            <p:ph type="title"/>
          </p:nvPr>
        </p:nvSpPr>
        <p:spPr>
          <a:xfrm>
            <a:off x="0" y="289852"/>
            <a:ext cx="9143999" cy="1107996"/>
          </a:xfrm>
          <a:solidFill>
            <a:schemeClr val="bg1"/>
          </a:solidFill>
        </p:spPr>
        <p:txBody>
          <a:bodyPr/>
          <a:lstStyle/>
          <a:p>
            <a:r>
              <a:rPr lang="en-US" sz="3600" dirty="0" smtClean="0"/>
              <a:t>Under what scenarios can a qualified student use </a:t>
            </a:r>
            <a:r>
              <a:rPr lang="en-US" sz="3600" dirty="0"/>
              <a:t>College Credit Plus? </a:t>
            </a:r>
          </a:p>
        </p:txBody>
      </p:sp>
    </p:spTree>
    <p:extLst>
      <p:ext uri="{BB962C8B-B14F-4D97-AF65-F5344CB8AC3E}">
        <p14:creationId xmlns:p14="http://schemas.microsoft.com/office/powerpoint/2010/main" val="247901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range"/>
          <p:cNvSpPr/>
          <p:nvPr/>
        </p:nvSpPr>
        <p:spPr>
          <a:xfrm>
            <a:off x="0" y="-10"/>
            <a:ext cx="9144000" cy="452310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range"/>
          <p:cNvSpPr/>
          <p:nvPr/>
        </p:nvSpPr>
        <p:spPr>
          <a:xfrm>
            <a:off x="0" y="19050"/>
            <a:ext cx="9144000" cy="685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hin whiite line"/>
          <p:cNvSpPr/>
          <p:nvPr/>
        </p:nvSpPr>
        <p:spPr>
          <a:xfrm>
            <a:off x="0" y="225818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White Rectangle"/>
          <p:cNvSpPr/>
          <p:nvPr/>
        </p:nvSpPr>
        <p:spPr>
          <a:xfrm>
            <a:off x="0" y="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254645" y="328956"/>
            <a:ext cx="8657862" cy="1754326"/>
          </a:xfrm>
          <a:prstGeom prst="rect">
            <a:avLst/>
          </a:prstGeom>
          <a:noFill/>
        </p:spPr>
        <p:txBody>
          <a:bodyPr wrap="square" rtlCol="0">
            <a:spAutoFit/>
          </a:bodyPr>
          <a:lstStyle/>
          <a:p>
            <a:pPr algn="ctr"/>
            <a:r>
              <a:rPr lang="en-US" sz="3600" dirty="0" smtClean="0">
                <a:latin typeface="Arial" pitchFamily="34" charset="0"/>
                <a:cs typeface="Arial" pitchFamily="34" charset="0"/>
              </a:rPr>
              <a:t>You want to take college courses to satisfy your high school graduation requirements. </a:t>
            </a:r>
          </a:p>
        </p:txBody>
      </p:sp>
      <p:sp>
        <p:nvSpPr>
          <p:cNvPr id="20" name="White Rectangle"/>
          <p:cNvSpPr/>
          <p:nvPr/>
        </p:nvSpPr>
        <p:spPr>
          <a:xfrm>
            <a:off x="0" y="4570282"/>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416688" y="2431233"/>
            <a:ext cx="8449519" cy="1754326"/>
          </a:xfrm>
          <a:prstGeom prst="rect">
            <a:avLst/>
          </a:prstGeom>
          <a:noFill/>
        </p:spPr>
        <p:txBody>
          <a:bodyPr wrap="square" rtlCol="0">
            <a:spAutoFit/>
          </a:bodyPr>
          <a:lstStyle/>
          <a:p>
            <a:pPr algn="ctr"/>
            <a:r>
              <a:rPr lang="en-US" sz="3600" dirty="0" smtClean="0">
                <a:solidFill>
                  <a:schemeClr val="bg1"/>
                </a:solidFill>
                <a:latin typeface="Arial" panose="020B0604020202020204" pitchFamily="34" charset="0"/>
                <a:cs typeface="Arial" panose="020B0604020202020204" pitchFamily="34" charset="0"/>
              </a:rPr>
              <a:t>You completed your high school graduation required classes and you want to begin college work.  </a:t>
            </a:r>
            <a:endParaRPr lang="en-US" sz="36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4068" y="4859952"/>
            <a:ext cx="9144000" cy="1200329"/>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You want to explore college and take a course in a subject that interests you. </a:t>
            </a:r>
            <a:endParaRPr lang="en-US" sz="3600" dirty="0">
              <a:latin typeface="Arial" panose="020B0604020202020204" pitchFamily="34" charset="0"/>
              <a:cs typeface="Arial" panose="020B0604020202020204" pitchFamily="34" charset="0"/>
            </a:endParaRPr>
          </a:p>
        </p:txBody>
      </p:sp>
      <p:sp>
        <p:nvSpPr>
          <p:cNvPr id="23" name="thin whiite line"/>
          <p:cNvSpPr/>
          <p:nvPr/>
        </p:nvSpPr>
        <p:spPr>
          <a:xfrm>
            <a:off x="0" y="4551228"/>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8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926"/>
          <a:stretch/>
        </p:blipFill>
        <p:spPr>
          <a:xfrm>
            <a:off x="0" y="-171450"/>
            <a:ext cx="9144000" cy="6046788"/>
          </a:xfrm>
        </p:spPr>
      </p:pic>
      <p:sp>
        <p:nvSpPr>
          <p:cNvPr id="2" name="Title 1"/>
          <p:cNvSpPr>
            <a:spLocks noGrp="1"/>
          </p:cNvSpPr>
          <p:nvPr>
            <p:ph type="title"/>
          </p:nvPr>
        </p:nvSpPr>
        <p:spPr/>
        <p:txBody>
          <a:bodyPr/>
          <a:lstStyle/>
          <a:p>
            <a:r>
              <a:rPr lang="en-US" dirty="0" smtClean="0"/>
              <a:t>Books and Fees</a:t>
            </a:r>
            <a:endParaRPr lang="en-US" dirty="0"/>
          </a:p>
        </p:txBody>
      </p:sp>
      <p:sp>
        <p:nvSpPr>
          <p:cNvPr id="5" name="Content Placeholder 2"/>
          <p:cNvSpPr txBox="1">
            <a:spLocks/>
          </p:cNvSpPr>
          <p:nvPr/>
        </p:nvSpPr>
        <p:spPr>
          <a:xfrm>
            <a:off x="-57150" y="1583798"/>
            <a:ext cx="9144000" cy="1135998"/>
          </a:xfrm>
          <a:prstGeom prst="rect">
            <a:avLst/>
          </a:prstGeom>
          <a:noFill/>
        </p:spPr>
        <p:txBody>
          <a:bodyPr vert="horz" lIns="0" tIns="0" rIns="0" bIns="0" rtlCol="0" anchor="ctr"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3000" b="1" dirty="0" smtClean="0"/>
              <a:t>Students attending a public college </a:t>
            </a:r>
          </a:p>
          <a:p>
            <a:pPr marL="0" indent="0" algn="ctr">
              <a:spcBef>
                <a:spcPts val="0"/>
              </a:spcBef>
              <a:buFont typeface="Arial"/>
              <a:buNone/>
            </a:pPr>
            <a:r>
              <a:rPr lang="en-US" sz="3000" b="1" dirty="0" smtClean="0"/>
              <a:t>do not pay for either books or fees.</a:t>
            </a:r>
            <a:endParaRPr lang="en-US" sz="3000" b="1" dirty="0" smtClean="0">
              <a:solidFill>
                <a:srgbClr val="FF0000"/>
              </a:solidFill>
            </a:endParaRPr>
          </a:p>
        </p:txBody>
      </p:sp>
      <p:sp>
        <p:nvSpPr>
          <p:cNvPr id="3" name="Rectangle 2"/>
          <p:cNvSpPr/>
          <p:nvPr/>
        </p:nvSpPr>
        <p:spPr>
          <a:xfrm>
            <a:off x="189186" y="2841340"/>
            <a:ext cx="7646276" cy="984885"/>
          </a:xfrm>
          <a:prstGeom prst="rect">
            <a:avLst/>
          </a:prstGeom>
        </p:spPr>
        <p:txBody>
          <a:bodyPr wrap="square">
            <a:spAutoFit/>
          </a:bodyPr>
          <a:lstStyle/>
          <a:p>
            <a:pPr algn="ctr"/>
            <a:r>
              <a:rPr lang="en-US" sz="2900" b="1" dirty="0" smtClean="0">
                <a:latin typeface="Arial" panose="020B0604020202020204" pitchFamily="34" charset="0"/>
                <a:cs typeface="Arial" panose="020B0604020202020204" pitchFamily="34" charset="0"/>
              </a:rPr>
              <a:t>Students attending a private college may have a cost that includes books and fees. </a:t>
            </a:r>
            <a:endParaRPr lang="en-US" sz="2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3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30" y="-23"/>
            <a:ext cx="9191860" cy="5875338"/>
          </a:xfrm>
        </p:spPr>
      </p:pic>
      <p:sp>
        <p:nvSpPr>
          <p:cNvPr id="2" name="Title 1"/>
          <p:cNvSpPr>
            <a:spLocks noGrp="1"/>
          </p:cNvSpPr>
          <p:nvPr>
            <p:ph type="title"/>
          </p:nvPr>
        </p:nvSpPr>
        <p:spPr>
          <a:xfrm>
            <a:off x="-14288" y="257170"/>
            <a:ext cx="9182218" cy="871551"/>
          </a:xfrm>
          <a:solidFill>
            <a:schemeClr val="bg1"/>
          </a:solidFill>
        </p:spPr>
        <p:txBody>
          <a:bodyPr anchor="ctr"/>
          <a:lstStyle/>
          <a:p>
            <a:r>
              <a:rPr lang="en-US" dirty="0" smtClean="0"/>
              <a:t>Student Covers Parking Expenses </a:t>
            </a:r>
            <a:endParaRPr lang="en-US" dirty="0"/>
          </a:p>
        </p:txBody>
      </p:sp>
    </p:spTree>
    <p:extLst>
      <p:ext uri="{BB962C8B-B14F-4D97-AF65-F5344CB8AC3E}">
        <p14:creationId xmlns:p14="http://schemas.microsoft.com/office/powerpoint/2010/main" val="2624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7511" r="3384" b="20178"/>
          <a:stretch/>
        </p:blipFill>
        <p:spPr>
          <a:xfrm>
            <a:off x="0" y="0"/>
            <a:ext cx="9144000" cy="5815013"/>
          </a:xfrm>
        </p:spPr>
      </p:pic>
      <p:sp>
        <p:nvSpPr>
          <p:cNvPr id="2" name="Title 1"/>
          <p:cNvSpPr>
            <a:spLocks noGrp="1"/>
          </p:cNvSpPr>
          <p:nvPr>
            <p:ph type="title"/>
          </p:nvPr>
        </p:nvSpPr>
        <p:spPr>
          <a:xfrm>
            <a:off x="457200" y="128576"/>
            <a:ext cx="8453718" cy="1908215"/>
          </a:xfrm>
        </p:spPr>
        <p:txBody>
          <a:bodyPr/>
          <a:lstStyle/>
          <a:p>
            <a:r>
              <a:rPr lang="en-US" sz="4000" dirty="0">
                <a:solidFill>
                  <a:schemeClr val="bg1"/>
                </a:solidFill>
              </a:rPr>
              <a:t>If you fail the </a:t>
            </a:r>
            <a:r>
              <a:rPr lang="en-US" sz="4000" dirty="0" smtClean="0">
                <a:solidFill>
                  <a:schemeClr val="bg1"/>
                </a:solidFill>
              </a:rPr>
              <a:t>course </a:t>
            </a:r>
            <a:r>
              <a:rPr lang="en-US" sz="4000" dirty="0">
                <a:solidFill>
                  <a:schemeClr val="bg1"/>
                </a:solidFill>
              </a:rPr>
              <a:t>or drop </a:t>
            </a:r>
            <a:r>
              <a:rPr lang="en-US" sz="4000" dirty="0" smtClean="0">
                <a:solidFill>
                  <a:schemeClr val="bg1"/>
                </a:solidFill>
              </a:rPr>
              <a:t>it too late, </a:t>
            </a:r>
            <a:r>
              <a:rPr lang="en-US" sz="4000" dirty="0">
                <a:solidFill>
                  <a:schemeClr val="bg1"/>
                </a:solidFill>
              </a:rPr>
              <a:t>you may have to pay </a:t>
            </a:r>
            <a:r>
              <a:rPr lang="en-US" sz="4000" dirty="0" smtClean="0">
                <a:solidFill>
                  <a:schemeClr val="bg1"/>
                </a:solidFill>
              </a:rPr>
              <a:t>for it</a:t>
            </a:r>
            <a:r>
              <a:rPr lang="en-US" sz="4400"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6073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404"/>
          <a:stretch/>
        </p:blipFill>
        <p:spPr>
          <a:xfrm>
            <a:off x="-7326" y="1"/>
            <a:ext cx="9176726" cy="5791200"/>
          </a:xfrm>
        </p:spPr>
      </p:pic>
      <p:sp>
        <p:nvSpPr>
          <p:cNvPr id="2" name="Title 1"/>
          <p:cNvSpPr>
            <a:spLocks noGrp="1"/>
          </p:cNvSpPr>
          <p:nvPr>
            <p:ph type="title"/>
          </p:nvPr>
        </p:nvSpPr>
        <p:spPr>
          <a:xfrm>
            <a:off x="0" y="3880534"/>
            <a:ext cx="9144000" cy="646331"/>
          </a:xfrm>
          <a:solidFill>
            <a:schemeClr val="bg1"/>
          </a:solidFill>
        </p:spPr>
        <p:txBody>
          <a:bodyPr/>
          <a:lstStyle/>
          <a:p>
            <a:r>
              <a:rPr lang="en-US" dirty="0" smtClean="0"/>
              <a:t>What is College Credit Plus?</a:t>
            </a:r>
            <a:endParaRPr lang="en-US" dirty="0"/>
          </a:p>
        </p:txBody>
      </p:sp>
    </p:spTree>
    <p:extLst>
      <p:ext uri="{BB962C8B-B14F-4D97-AF65-F5344CB8AC3E}">
        <p14:creationId xmlns:p14="http://schemas.microsoft.com/office/powerpoint/2010/main" val="322074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8728" b="25219"/>
          <a:stretch/>
        </p:blipFill>
        <p:spPr>
          <a:xfrm>
            <a:off x="0" y="3038051"/>
            <a:ext cx="9144000" cy="2968302"/>
          </a:xfrm>
          <a:prstGeom prst="rect">
            <a:avLst/>
          </a:prstGeom>
        </p:spPr>
      </p:pic>
      <p:sp>
        <p:nvSpPr>
          <p:cNvPr id="2" name="Title 1"/>
          <p:cNvSpPr>
            <a:spLocks noGrp="1"/>
          </p:cNvSpPr>
          <p:nvPr>
            <p:ph type="title"/>
          </p:nvPr>
        </p:nvSpPr>
        <p:spPr/>
        <p:txBody>
          <a:bodyPr/>
          <a:lstStyle/>
          <a:p>
            <a:r>
              <a:rPr lang="en-US" dirty="0" smtClean="0"/>
              <a:t>Weighted Grades</a:t>
            </a:r>
            <a:endParaRPr lang="en-US" dirty="0"/>
          </a:p>
        </p:txBody>
      </p:sp>
      <p:sp>
        <p:nvSpPr>
          <p:cNvPr id="3" name="Content Placeholder 2"/>
          <p:cNvSpPr>
            <a:spLocks noGrp="1"/>
          </p:cNvSpPr>
          <p:nvPr>
            <p:ph idx="1"/>
          </p:nvPr>
        </p:nvSpPr>
        <p:spPr>
          <a:xfrm>
            <a:off x="671520" y="1146221"/>
            <a:ext cx="8229600" cy="1891830"/>
          </a:xfrm>
        </p:spPr>
        <p:txBody>
          <a:bodyPr/>
          <a:lstStyle/>
          <a:p>
            <a:pPr marL="0" indent="0">
              <a:buNone/>
            </a:pPr>
            <a:r>
              <a:rPr lang="en-US" sz="3000" dirty="0" smtClean="0"/>
              <a:t>College courses must be weighted equally to the greatest weight of Advanced Placement, International Baccalaureate or honors classes, in the same subject area.</a:t>
            </a:r>
            <a:endParaRPr lang="en-US" sz="3000" dirty="0"/>
          </a:p>
        </p:txBody>
      </p:sp>
      <p:sp>
        <p:nvSpPr>
          <p:cNvPr id="5" name="TextBox 4"/>
          <p:cNvSpPr txBox="1"/>
          <p:nvPr/>
        </p:nvSpPr>
        <p:spPr>
          <a:xfrm>
            <a:off x="714384" y="3228966"/>
            <a:ext cx="1543043" cy="1384995"/>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AP, IB, Honors</a:t>
            </a:r>
          </a:p>
          <a:p>
            <a:pPr algn="ctr"/>
            <a:r>
              <a:rPr lang="en-US" sz="2800" b="1" dirty="0" smtClean="0">
                <a:latin typeface="Arial" panose="020B0604020202020204" pitchFamily="34" charset="0"/>
                <a:cs typeface="Arial" panose="020B0604020202020204" pitchFamily="34" charset="0"/>
              </a:rPr>
              <a:t>Class</a:t>
            </a:r>
            <a:endParaRPr lang="en-US" sz="2800" b="1" dirty="0">
              <a:latin typeface="Arial" panose="020B0604020202020204" pitchFamily="34" charset="0"/>
              <a:cs typeface="Arial" panose="020B0604020202020204" pitchFamily="34" charset="0"/>
            </a:endParaRPr>
          </a:p>
        </p:txBody>
      </p:sp>
      <p:sp>
        <p:nvSpPr>
          <p:cNvPr id="6" name="TextBox 5"/>
          <p:cNvSpPr txBox="1"/>
          <p:nvPr/>
        </p:nvSpPr>
        <p:spPr>
          <a:xfrm>
            <a:off x="6843711" y="3444409"/>
            <a:ext cx="1657349"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College</a:t>
            </a:r>
          </a:p>
          <a:p>
            <a:pPr algn="ctr"/>
            <a:r>
              <a:rPr lang="en-US" sz="2800" b="1" dirty="0" smtClean="0">
                <a:latin typeface="Arial" panose="020B0604020202020204" pitchFamily="34" charset="0"/>
                <a:cs typeface="Arial" panose="020B0604020202020204" pitchFamily="34" charset="0"/>
              </a:rPr>
              <a:t>Course</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9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35404" b="3774"/>
          <a:stretch/>
        </p:blipFill>
        <p:spPr>
          <a:xfrm>
            <a:off x="265096" y="2000282"/>
            <a:ext cx="3891610" cy="3870078"/>
          </a:xfrm>
          <a:prstGeom prst="rect">
            <a:avLst/>
          </a:prstGeom>
          <a:ln>
            <a:noFill/>
          </a:ln>
          <a:effectLst>
            <a:softEdge rad="112500"/>
          </a:effectLst>
        </p:spPr>
      </p:pic>
      <p:sp>
        <p:nvSpPr>
          <p:cNvPr id="2" name="Title 1"/>
          <p:cNvSpPr>
            <a:spLocks noGrp="1"/>
          </p:cNvSpPr>
          <p:nvPr>
            <p:ph type="title"/>
          </p:nvPr>
        </p:nvSpPr>
        <p:spPr>
          <a:xfrm>
            <a:off x="4457699" y="2066696"/>
            <a:ext cx="4486275" cy="2462213"/>
          </a:xfrm>
          <a:noFill/>
        </p:spPr>
        <p:txBody>
          <a:bodyPr/>
          <a:lstStyle/>
          <a:p>
            <a:r>
              <a:rPr lang="en-US" sz="3200" b="0" dirty="0" smtClean="0">
                <a:solidFill>
                  <a:schemeClr val="tx1"/>
                </a:solidFill>
              </a:rPr>
              <a:t>The grade you earn in the college course is applied to your high school graduation required class. </a:t>
            </a:r>
            <a:endParaRPr lang="en-US" sz="3200" b="0" dirty="0">
              <a:solidFill>
                <a:schemeClr val="tx1"/>
              </a:solidFill>
            </a:endParaRPr>
          </a:p>
        </p:txBody>
      </p:sp>
      <p:sp>
        <p:nvSpPr>
          <p:cNvPr id="5" name="Title 1"/>
          <p:cNvSpPr txBox="1">
            <a:spLocks/>
          </p:cNvSpPr>
          <p:nvPr/>
        </p:nvSpPr>
        <p:spPr>
          <a:xfrm>
            <a:off x="457200" y="457200"/>
            <a:ext cx="8229600" cy="1292662"/>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Grades are Applied to Graduation Requirements</a:t>
            </a:r>
            <a:endParaRPr lang="en-US" dirty="0"/>
          </a:p>
        </p:txBody>
      </p:sp>
    </p:spTree>
    <p:extLst>
      <p:ext uri="{BB962C8B-B14F-4D97-AF65-F5344CB8AC3E}">
        <p14:creationId xmlns:p14="http://schemas.microsoft.com/office/powerpoint/2010/main" val="34581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467788"/>
            <a:ext cx="5378823" cy="6586418"/>
          </a:xfrm>
        </p:spPr>
        <p:txBody>
          <a:bodyPr/>
          <a:lstStyle/>
          <a:p>
            <a:r>
              <a:rPr lang="en-US" sz="4400" dirty="0" smtClean="0"/>
              <a:t>Student Deadline!</a:t>
            </a:r>
            <a:br>
              <a:rPr lang="en-US" sz="4400" dirty="0" smtClean="0"/>
            </a:br>
            <a:r>
              <a:rPr lang="en-US" sz="4400" dirty="0" smtClean="0"/>
              <a:t/>
            </a:r>
            <a:br>
              <a:rPr lang="en-US" sz="4400" dirty="0" smtClean="0"/>
            </a:br>
            <a:r>
              <a:rPr lang="en-US" sz="4000" dirty="0" smtClean="0">
                <a:solidFill>
                  <a:schemeClr val="tx1"/>
                </a:solidFill>
              </a:rPr>
              <a:t>Feb. 15 - April 1</a:t>
            </a:r>
            <a:r>
              <a:rPr lang="en-US" sz="4000" dirty="0">
                <a:solidFill>
                  <a:schemeClr val="tx1"/>
                </a:solidFill>
              </a:rPr>
              <a:t/>
            </a:r>
            <a:br>
              <a:rPr lang="en-US" sz="4000" dirty="0">
                <a:solidFill>
                  <a:schemeClr val="tx1"/>
                </a:solidFill>
              </a:rPr>
            </a:br>
            <a:r>
              <a:rPr lang="en-US" sz="4000" dirty="0" smtClean="0">
                <a:solidFill>
                  <a:schemeClr val="tx1"/>
                </a:solidFill>
              </a:rPr>
              <a:t>Notify your principal if you intend to participate next year.</a:t>
            </a:r>
            <a:br>
              <a:rPr lang="en-US" sz="4000" dirty="0" smtClean="0">
                <a:solidFill>
                  <a:schemeClr val="tx1"/>
                </a:solidFill>
              </a:rPr>
            </a:br>
            <a:r>
              <a:rPr lang="en-US" sz="1600" dirty="0" smtClean="0">
                <a:solidFill>
                  <a:schemeClr val="tx1"/>
                </a:solidFill>
              </a:rPr>
              <a:t>(Nonpublic and home school students notify the state.)</a:t>
            </a:r>
            <a:br>
              <a:rPr lang="en-US" sz="1600" dirty="0" smtClean="0">
                <a:solidFill>
                  <a:schemeClr val="tx1"/>
                </a:solidFill>
              </a:rPr>
            </a:br>
            <a:r>
              <a:rPr lang="en-US" sz="4000" dirty="0">
                <a:solidFill>
                  <a:schemeClr val="tx1"/>
                </a:solidFill>
              </a:rPr>
              <a:t/>
            </a:r>
            <a:br>
              <a:rPr lang="en-US" sz="4000" dirty="0">
                <a:solidFill>
                  <a:schemeClr val="tx1"/>
                </a:solidFill>
              </a:rPr>
            </a:br>
            <a:r>
              <a:rPr lang="en-US" sz="2600" dirty="0" smtClean="0">
                <a:solidFill>
                  <a:schemeClr val="tx1"/>
                </a:solidFill>
              </a:rPr>
              <a:t>You can use the </a:t>
            </a:r>
            <a:br>
              <a:rPr lang="en-US" sz="2600" dirty="0" smtClean="0">
                <a:solidFill>
                  <a:schemeClr val="tx1"/>
                </a:solidFill>
              </a:rPr>
            </a:br>
            <a:r>
              <a:rPr lang="en-US" sz="2600" dirty="0" smtClean="0">
                <a:solidFill>
                  <a:schemeClr val="tx1"/>
                </a:solidFill>
              </a:rPr>
              <a:t>“Intent to Participate” form here: </a:t>
            </a:r>
            <a:br>
              <a:rPr lang="en-US" sz="2600" dirty="0" smtClean="0">
                <a:solidFill>
                  <a:schemeClr val="tx1"/>
                </a:solidFill>
              </a:rPr>
            </a:br>
            <a:r>
              <a:rPr lang="en-US" sz="2600" dirty="0" smtClean="0">
                <a:solidFill>
                  <a:schemeClr val="tx1"/>
                </a:solidFill>
                <a:hlinkClick r:id="rId3"/>
              </a:rPr>
              <a:t>www.OhioHigherEd.org/CCP</a:t>
            </a:r>
            <a:r>
              <a:rPr lang="en-US" sz="3000" dirty="0" smtClean="0">
                <a:solidFill>
                  <a:schemeClr val="tx1"/>
                </a:solidFill>
              </a:rPr>
              <a:t/>
            </a:r>
            <a:br>
              <a:rPr lang="en-US" sz="3000" dirty="0" smtClean="0">
                <a:solidFill>
                  <a:schemeClr val="tx1"/>
                </a:solidFill>
              </a:rPr>
            </a:br>
            <a:endParaRPr lang="en-US" sz="3000" dirty="0">
              <a:solidFill>
                <a:schemeClr val="tx1"/>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93976" y="1004047"/>
            <a:ext cx="3623474" cy="4735700"/>
          </a:xfrm>
        </p:spPr>
      </p:pic>
    </p:spTree>
    <p:extLst>
      <p:ext uri="{BB962C8B-B14F-4D97-AF65-F5344CB8AC3E}">
        <p14:creationId xmlns:p14="http://schemas.microsoft.com/office/powerpoint/2010/main" val="4504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416" t="21855" r="6416" b="23847"/>
          <a:stretch/>
        </p:blipFill>
        <p:spPr>
          <a:xfrm>
            <a:off x="0" y="0"/>
            <a:ext cx="9144000" cy="5695950"/>
          </a:xfrm>
        </p:spPr>
      </p:pic>
      <p:sp>
        <p:nvSpPr>
          <p:cNvPr id="2" name="Title 1"/>
          <p:cNvSpPr>
            <a:spLocks noGrp="1"/>
          </p:cNvSpPr>
          <p:nvPr>
            <p:ph type="title"/>
          </p:nvPr>
        </p:nvSpPr>
        <p:spPr>
          <a:xfrm>
            <a:off x="1123950" y="1470869"/>
            <a:ext cx="6667500" cy="830997"/>
          </a:xfrm>
        </p:spPr>
        <p:txBody>
          <a:bodyPr/>
          <a:lstStyle/>
          <a:p>
            <a:pPr algn="ctr"/>
            <a:r>
              <a:rPr lang="en-US" sz="5400" dirty="0" smtClean="0">
                <a:solidFill>
                  <a:srgbClr val="C00000"/>
                </a:solidFill>
              </a:rPr>
              <a:t>Questions?</a:t>
            </a:r>
            <a:endParaRPr lang="en-US" sz="6600" dirty="0">
              <a:solidFill>
                <a:srgbClr val="C00000"/>
              </a:solidFill>
            </a:endParaRPr>
          </a:p>
        </p:txBody>
      </p:sp>
    </p:spTree>
    <p:extLst>
      <p:ext uri="{BB962C8B-B14F-4D97-AF65-F5344CB8AC3E}">
        <p14:creationId xmlns:p14="http://schemas.microsoft.com/office/powerpoint/2010/main" val="3533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For More Information</a:t>
            </a:r>
            <a:endParaRPr lang="en-US" dirty="0"/>
          </a:p>
        </p:txBody>
      </p:sp>
      <p:sp>
        <p:nvSpPr>
          <p:cNvPr id="3" name="Content Placeholder 2"/>
          <p:cNvSpPr>
            <a:spLocks noGrp="1"/>
          </p:cNvSpPr>
          <p:nvPr>
            <p:ph idx="1"/>
          </p:nvPr>
        </p:nvSpPr>
        <p:spPr>
          <a:xfrm>
            <a:off x="393700" y="1219253"/>
            <a:ext cx="8229600" cy="738135"/>
          </a:xfrm>
        </p:spPr>
        <p:txBody>
          <a:bodyPr/>
          <a:lstStyle/>
          <a:p>
            <a:pPr marL="0" indent="0" algn="ctr">
              <a:buNone/>
            </a:pPr>
            <a:r>
              <a:rPr lang="en-US" dirty="0" smtClean="0">
                <a:hlinkClick r:id="rId3"/>
              </a:rPr>
              <a:t>www.ohiohighered.org/ccp</a:t>
            </a:r>
            <a:r>
              <a:rPr lang="en-US" dirty="0" smtClean="0"/>
              <a:t>  </a:t>
            </a: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494"/>
          <a:stretch/>
        </p:blipFill>
        <p:spPr bwMode="auto">
          <a:xfrm>
            <a:off x="301625" y="2032000"/>
            <a:ext cx="8515350" cy="266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9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18075" y="1721771"/>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18075" y="2366178"/>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Oval 12"/>
          <p:cNvSpPr/>
          <p:nvPr/>
        </p:nvSpPr>
        <p:spPr>
          <a:xfrm>
            <a:off x="818075" y="3010585"/>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 name="Oval 14"/>
          <p:cNvSpPr/>
          <p:nvPr/>
        </p:nvSpPr>
        <p:spPr>
          <a:xfrm>
            <a:off x="818075" y="3654992"/>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Content Placeholder 2"/>
          <p:cNvSpPr>
            <a:spLocks noGrp="1"/>
          </p:cNvSpPr>
          <p:nvPr>
            <p:ph idx="1"/>
          </p:nvPr>
        </p:nvSpPr>
        <p:spPr>
          <a:xfrm>
            <a:off x="1543031" y="1746195"/>
            <a:ext cx="7158053" cy="3070520"/>
          </a:xfrm>
        </p:spPr>
        <p:txBody>
          <a:bodyPr/>
          <a:lstStyle/>
          <a:p>
            <a:pPr marL="0" indent="0">
              <a:spcBef>
                <a:spcPts val="1200"/>
              </a:spcBef>
              <a:buNone/>
            </a:pPr>
            <a:r>
              <a:rPr lang="en-US" dirty="0"/>
              <a:t>College-ready students </a:t>
            </a:r>
          </a:p>
          <a:p>
            <a:pPr marL="0" indent="0">
              <a:spcBef>
                <a:spcPts val="1200"/>
              </a:spcBef>
              <a:buNone/>
            </a:pPr>
            <a:r>
              <a:rPr lang="en-US" dirty="0" smtClean="0"/>
              <a:t>Grades </a:t>
            </a:r>
            <a:r>
              <a:rPr lang="en-US" dirty="0"/>
              <a:t>7 </a:t>
            </a:r>
            <a:r>
              <a:rPr lang="en-US" dirty="0" smtClean="0"/>
              <a:t>– 12</a:t>
            </a:r>
            <a:endParaRPr lang="en-US" dirty="0"/>
          </a:p>
          <a:p>
            <a:pPr marL="0" indent="0">
              <a:spcBef>
                <a:spcPts val="1200"/>
              </a:spcBef>
              <a:buNone/>
            </a:pPr>
            <a:r>
              <a:rPr lang="en-US" dirty="0" smtClean="0"/>
              <a:t>Many college course options</a:t>
            </a:r>
          </a:p>
          <a:p>
            <a:pPr marL="0" indent="0">
              <a:spcBef>
                <a:spcPts val="1200"/>
              </a:spcBef>
              <a:buNone/>
            </a:pPr>
            <a:r>
              <a:rPr lang="en-US" dirty="0" smtClean="0"/>
              <a:t>Public colleges are free</a:t>
            </a:r>
          </a:p>
          <a:p>
            <a:pPr marL="0" indent="0">
              <a:spcBef>
                <a:spcPts val="1200"/>
              </a:spcBef>
              <a:buNone/>
            </a:pPr>
            <a:r>
              <a:rPr lang="en-US" dirty="0"/>
              <a:t>Private colleges may include small </a:t>
            </a:r>
            <a:r>
              <a:rPr lang="en-US" dirty="0" smtClean="0"/>
              <a:t>cost</a:t>
            </a:r>
            <a:endParaRPr lang="en-US" dirty="0"/>
          </a:p>
        </p:txBody>
      </p:sp>
      <p:sp>
        <p:nvSpPr>
          <p:cNvPr id="2" name="Title 1"/>
          <p:cNvSpPr>
            <a:spLocks noGrp="1"/>
          </p:cNvSpPr>
          <p:nvPr>
            <p:ph type="title"/>
          </p:nvPr>
        </p:nvSpPr>
        <p:spPr>
          <a:xfrm>
            <a:off x="142872" y="242880"/>
            <a:ext cx="8915400" cy="1292662"/>
          </a:xfrm>
        </p:spPr>
        <p:txBody>
          <a:bodyPr/>
          <a:lstStyle/>
          <a:p>
            <a:r>
              <a:rPr lang="en-US" dirty="0" smtClean="0"/>
              <a:t>A State Funded Opportunity to </a:t>
            </a:r>
            <a:br>
              <a:rPr lang="en-US" dirty="0" smtClean="0"/>
            </a:br>
            <a:r>
              <a:rPr lang="en-US" dirty="0" smtClean="0"/>
              <a:t>Earn College Credit</a:t>
            </a:r>
            <a:endParaRPr lang="en-US" dirty="0"/>
          </a:p>
        </p:txBody>
      </p:sp>
      <p:sp>
        <p:nvSpPr>
          <p:cNvPr id="19" name="Oval 18"/>
          <p:cNvSpPr/>
          <p:nvPr/>
        </p:nvSpPr>
        <p:spPr>
          <a:xfrm>
            <a:off x="810834" y="4266376"/>
            <a:ext cx="561910" cy="519289"/>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2900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815"/>
          <a:stretch/>
        </p:blipFill>
        <p:spPr>
          <a:xfrm>
            <a:off x="0" y="0"/>
            <a:ext cx="9144000" cy="5757863"/>
          </a:xfrm>
        </p:spPr>
      </p:pic>
      <p:sp>
        <p:nvSpPr>
          <p:cNvPr id="2" name="Title 1"/>
          <p:cNvSpPr>
            <a:spLocks noGrp="1"/>
          </p:cNvSpPr>
          <p:nvPr>
            <p:ph type="title"/>
          </p:nvPr>
        </p:nvSpPr>
        <p:spPr>
          <a:xfrm>
            <a:off x="0" y="4370889"/>
            <a:ext cx="9144000" cy="1569660"/>
          </a:xfrm>
          <a:solidFill>
            <a:schemeClr val="bg1"/>
          </a:solidFill>
        </p:spPr>
        <p:txBody>
          <a:bodyPr/>
          <a:lstStyle/>
          <a:p>
            <a:r>
              <a:rPr lang="en-US" sz="3400" dirty="0" smtClean="0"/>
              <a:t/>
            </a:r>
            <a:br>
              <a:rPr lang="en-US" sz="3400" dirty="0" smtClean="0"/>
            </a:br>
            <a:r>
              <a:rPr lang="en-US" sz="3400" dirty="0" smtClean="0"/>
              <a:t>College-readiness determined by college. </a:t>
            </a:r>
            <a:br>
              <a:rPr lang="en-US" sz="3400" dirty="0" smtClean="0"/>
            </a:br>
            <a:endParaRPr lang="en-US" sz="3400" dirty="0"/>
          </a:p>
        </p:txBody>
      </p:sp>
    </p:spTree>
    <p:extLst>
      <p:ext uri="{BB962C8B-B14F-4D97-AF65-F5344CB8AC3E}">
        <p14:creationId xmlns:p14="http://schemas.microsoft.com/office/powerpoint/2010/main" val="94357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and Get Admitted</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39"/>
          <a:stretch/>
        </p:blipFill>
        <p:spPr>
          <a:xfrm>
            <a:off x="4936176" y="1453998"/>
            <a:ext cx="4081666" cy="311095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00038" y="1453998"/>
            <a:ext cx="4457699" cy="3539430"/>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Participate by getting admitted into a college.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May </a:t>
            </a:r>
            <a:r>
              <a:rPr lang="en-US" sz="3200" dirty="0" smtClean="0">
                <a:latin typeface="Arial" panose="020B0604020202020204" pitchFamily="34" charset="0"/>
                <a:cs typeface="Arial" panose="020B0604020202020204" pitchFamily="34" charset="0"/>
              </a:rPr>
              <a:t>have </a:t>
            </a:r>
            <a:r>
              <a:rPr lang="en-US" sz="3200" dirty="0">
                <a:latin typeface="Arial" panose="020B0604020202020204" pitchFamily="34" charset="0"/>
                <a:cs typeface="Arial" panose="020B0604020202020204" pitchFamily="34" charset="0"/>
              </a:rPr>
              <a:t>to take a placement </a:t>
            </a:r>
            <a:r>
              <a:rPr lang="en-US" sz="3200" dirty="0" smtClean="0">
                <a:latin typeface="Arial" panose="020B0604020202020204" pitchFamily="34" charset="0"/>
                <a:cs typeface="Arial" panose="020B0604020202020204" pitchFamily="34" charset="0"/>
              </a:rPr>
              <a:t>test and satisfy other college criteria.  </a:t>
            </a:r>
            <a:endParaRPr lang="en-US" sz="3200" dirty="0">
              <a:latin typeface="Arial" panose="020B0604020202020204" pitchFamily="34" charset="0"/>
              <a:cs typeface="Arial" panose="020B0604020202020204" pitchFamily="34" charset="0"/>
            </a:endParaRPr>
          </a:p>
        </p:txBody>
      </p:sp>
      <p:cxnSp>
        <p:nvCxnSpPr>
          <p:cNvPr id="6" name="Straight Connector 5"/>
          <p:cNvCxnSpPr/>
          <p:nvPr/>
        </p:nvCxnSpPr>
        <p:spPr>
          <a:xfrm>
            <a:off x="400048" y="2718886"/>
            <a:ext cx="4000502" cy="9525"/>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46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53" t="13403" r="8039" b="14714"/>
          <a:stretch/>
        </p:blipFill>
        <p:spPr>
          <a:xfrm>
            <a:off x="495300" y="2856899"/>
            <a:ext cx="8191500" cy="2738198"/>
          </a:xfrm>
          <a:prstGeom prst="rect">
            <a:avLst/>
          </a:prstGeom>
        </p:spPr>
      </p:pic>
      <p:sp>
        <p:nvSpPr>
          <p:cNvPr id="2" name="Title 1"/>
          <p:cNvSpPr>
            <a:spLocks noGrp="1"/>
          </p:cNvSpPr>
          <p:nvPr>
            <p:ph type="title"/>
          </p:nvPr>
        </p:nvSpPr>
        <p:spPr/>
        <p:txBody>
          <a:bodyPr/>
          <a:lstStyle/>
          <a:p>
            <a:r>
              <a:rPr lang="en-US" dirty="0" smtClean="0"/>
              <a:t>Student Choice</a:t>
            </a:r>
            <a:endParaRPr lang="en-US" dirty="0"/>
          </a:p>
        </p:txBody>
      </p:sp>
      <p:sp>
        <p:nvSpPr>
          <p:cNvPr id="3" name="Content Placeholder 2"/>
          <p:cNvSpPr>
            <a:spLocks noGrp="1"/>
          </p:cNvSpPr>
          <p:nvPr>
            <p:ph idx="1"/>
          </p:nvPr>
        </p:nvSpPr>
        <p:spPr>
          <a:xfrm>
            <a:off x="340518" y="1274987"/>
            <a:ext cx="8677976" cy="1553944"/>
          </a:xfrm>
        </p:spPr>
        <p:txBody>
          <a:bodyPr/>
          <a:lstStyle/>
          <a:p>
            <a:pPr marL="0" indent="0">
              <a:buNone/>
            </a:pPr>
            <a:r>
              <a:rPr lang="en-US" dirty="0" smtClean="0"/>
              <a:t>You choose the course(s) that fit your pathway. Each must be secular, apply toward a degree or workforce certification and confer college credit.</a:t>
            </a:r>
            <a:endParaRPr lang="en-US" dirty="0"/>
          </a:p>
        </p:txBody>
      </p:sp>
    </p:spTree>
    <p:extLst>
      <p:ext uri="{BB962C8B-B14F-4D97-AF65-F5344CB8AC3E}">
        <p14:creationId xmlns:p14="http://schemas.microsoft.com/office/powerpoint/2010/main" val="4202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Graduate with College Credit</a:t>
            </a:r>
            <a:endParaRPr lang="en-US" dirty="0"/>
          </a:p>
        </p:txBody>
      </p:sp>
      <p:sp>
        <p:nvSpPr>
          <p:cNvPr id="3" name="Content Placeholder 2"/>
          <p:cNvSpPr>
            <a:spLocks noGrp="1"/>
          </p:cNvSpPr>
          <p:nvPr>
            <p:ph idx="1"/>
          </p:nvPr>
        </p:nvSpPr>
        <p:spPr>
          <a:xfrm>
            <a:off x="3486153" y="1398669"/>
            <a:ext cx="5586423" cy="4786977"/>
          </a:xfrm>
        </p:spPr>
        <p:txBody>
          <a:bodyPr/>
          <a:lstStyle/>
          <a:p>
            <a:pPr marL="0" indent="0">
              <a:buNone/>
            </a:pPr>
            <a:r>
              <a:rPr lang="en-US" sz="3000" dirty="0" smtClean="0"/>
              <a:t>You can earn up to 30 </a:t>
            </a:r>
            <a:r>
              <a:rPr lang="en-US" sz="3000" dirty="0"/>
              <a:t>college credit hours per academic </a:t>
            </a:r>
            <a:r>
              <a:rPr lang="en-US" sz="3000" dirty="0" smtClean="0"/>
              <a:t>year;  includes summer term.</a:t>
            </a:r>
          </a:p>
          <a:p>
            <a:pPr marL="0" indent="0">
              <a:buNone/>
            </a:pPr>
            <a:endParaRPr lang="en-US" sz="3000" dirty="0" smtClean="0"/>
          </a:p>
          <a:p>
            <a:pPr marL="0" indent="0">
              <a:buNone/>
            </a:pPr>
            <a:r>
              <a:rPr lang="en-US" sz="3000" dirty="0" smtClean="0"/>
              <a:t>Your counselor will tell you your specific credit eligibility.</a:t>
            </a:r>
            <a:endParaRPr lang="en-US" sz="3000" dirty="0"/>
          </a:p>
          <a:p>
            <a:pPr marL="0" indent="0">
              <a:buNone/>
            </a:pPr>
            <a:endParaRPr lang="en-US" sz="3000" dirty="0" smtClean="0"/>
          </a:p>
          <a:p>
            <a:pPr marL="0" indent="0">
              <a:buNone/>
            </a:pPr>
            <a:r>
              <a:rPr lang="en-US" sz="3000" dirty="0" smtClean="0"/>
              <a:t>No more </a:t>
            </a:r>
            <a:r>
              <a:rPr lang="en-US" sz="3000" dirty="0"/>
              <a:t>than 120 college credit hours </a:t>
            </a:r>
            <a:r>
              <a:rPr lang="en-US" sz="3000" dirty="0" smtClean="0"/>
              <a:t>while in the program</a:t>
            </a:r>
            <a:r>
              <a:rPr lang="en-US" dirty="0" smtClean="0"/>
              <a:t>.</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918325" y="1168030"/>
            <a:ext cx="2567828" cy="2227796"/>
          </a:xfrm>
          <a:prstGeom prst="rect">
            <a:avLst/>
          </a:prstGeom>
          <a:ln>
            <a:noFill/>
          </a:ln>
          <a:effectLst>
            <a:softEdge rad="112500"/>
          </a:effectLst>
        </p:spPr>
      </p:pic>
      <p:cxnSp>
        <p:nvCxnSpPr>
          <p:cNvPr id="5" name="Straight Connector 4"/>
          <p:cNvCxnSpPr/>
          <p:nvPr/>
        </p:nvCxnSpPr>
        <p:spPr>
          <a:xfrm>
            <a:off x="3675529" y="3086165"/>
            <a:ext cx="4876800" cy="9525"/>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319" y="4442619"/>
            <a:ext cx="4968875"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3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Summer Requirements</a:t>
            </a:r>
            <a:endParaRPr lang="en-US" dirty="0"/>
          </a:p>
        </p:txBody>
      </p:sp>
      <p:sp>
        <p:nvSpPr>
          <p:cNvPr id="3" name="Content Placeholder 2"/>
          <p:cNvSpPr>
            <a:spLocks noGrp="1"/>
          </p:cNvSpPr>
          <p:nvPr>
            <p:ph idx="1"/>
          </p:nvPr>
        </p:nvSpPr>
        <p:spPr>
          <a:xfrm>
            <a:off x="4672026" y="1398670"/>
            <a:ext cx="4400550" cy="3902818"/>
          </a:xfrm>
        </p:spPr>
        <p:txBody>
          <a:bodyPr/>
          <a:lstStyle/>
          <a:p>
            <a:pPr marL="0" indent="0">
              <a:buNone/>
            </a:pPr>
            <a:r>
              <a:rPr lang="en-US" dirty="0" smtClean="0"/>
              <a:t>CCP will include summer term courses beginning in 2016.  </a:t>
            </a:r>
          </a:p>
          <a:p>
            <a:pPr marL="0" indent="0">
              <a:buNone/>
            </a:pPr>
            <a:endParaRPr lang="en-US" dirty="0"/>
          </a:p>
          <a:p>
            <a:pPr marL="0" indent="0">
              <a:buNone/>
            </a:pPr>
            <a:r>
              <a:rPr lang="en-US" dirty="0" smtClean="0"/>
              <a:t>Rules governing summer enrollment are expected to be in effect mid-February 2016.</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441143"/>
            <a:ext cx="4171950" cy="3619500"/>
          </a:xfrm>
          <a:prstGeom prst="rect">
            <a:avLst/>
          </a:prstGeom>
          <a:ln>
            <a:noFill/>
          </a:ln>
          <a:effectLst>
            <a:softEdge rad="112500"/>
          </a:effectLst>
        </p:spPr>
      </p:pic>
      <p:cxnSp>
        <p:nvCxnSpPr>
          <p:cNvPr id="5" name="Straight Connector 4"/>
          <p:cNvCxnSpPr/>
          <p:nvPr/>
        </p:nvCxnSpPr>
        <p:spPr>
          <a:xfrm>
            <a:off x="4672026" y="3189887"/>
            <a:ext cx="3752850" cy="1905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Summer Requirements</a:t>
            </a:r>
            <a:endParaRPr lang="en-US" dirty="0"/>
          </a:p>
        </p:txBody>
      </p:sp>
      <p:sp>
        <p:nvSpPr>
          <p:cNvPr id="3" name="Content Placeholder 2"/>
          <p:cNvSpPr>
            <a:spLocks noGrp="1"/>
          </p:cNvSpPr>
          <p:nvPr>
            <p:ph idx="1"/>
          </p:nvPr>
        </p:nvSpPr>
        <p:spPr>
          <a:xfrm>
            <a:off x="4400553" y="1398670"/>
            <a:ext cx="4672023" cy="4213236"/>
          </a:xfrm>
        </p:spPr>
        <p:txBody>
          <a:bodyPr/>
          <a:lstStyle/>
          <a:p>
            <a:pPr marL="107950" indent="0">
              <a:buNone/>
            </a:pPr>
            <a:r>
              <a:rPr lang="en-US" dirty="0" smtClean="0"/>
              <a:t>Summer term will apply as the 1st term of the next school year.   </a:t>
            </a:r>
          </a:p>
          <a:p>
            <a:pPr marL="107950" indent="0">
              <a:buNone/>
            </a:pPr>
            <a:endParaRPr lang="en-US" dirty="0"/>
          </a:p>
          <a:p>
            <a:pPr marL="107950" indent="0">
              <a:buNone/>
            </a:pPr>
            <a:r>
              <a:rPr lang="en-US" dirty="0" smtClean="0"/>
              <a:t>A college’s summer term may begin in May. There may be multiple sessions within a summer term.</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762" r="8814"/>
          <a:stretch/>
        </p:blipFill>
        <p:spPr>
          <a:xfrm>
            <a:off x="228603" y="1441143"/>
            <a:ext cx="4171950" cy="3619500"/>
          </a:xfrm>
          <a:prstGeom prst="rect">
            <a:avLst/>
          </a:prstGeom>
          <a:ln>
            <a:noFill/>
          </a:ln>
          <a:effectLst>
            <a:softEdge rad="112500"/>
          </a:effectLst>
        </p:spPr>
      </p:pic>
      <p:cxnSp>
        <p:nvCxnSpPr>
          <p:cNvPr id="5" name="Straight Connector 4"/>
          <p:cNvCxnSpPr/>
          <p:nvPr/>
        </p:nvCxnSpPr>
        <p:spPr>
          <a:xfrm>
            <a:off x="4672026" y="3189887"/>
            <a:ext cx="3752850" cy="1905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0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49EC3C34CE31D44B98F9120DD2B7AD0" ma:contentTypeVersion="0" ma:contentTypeDescription="Create a new document." ma:contentTypeScope="" ma:versionID="206b271f78c9fa22f96988df025fd4e1">
  <xsd:schema xmlns:xsd="http://www.w3.org/2001/XMLSchema" xmlns:xs="http://www.w3.org/2001/XMLSchema" xmlns:p="http://schemas.microsoft.com/office/2006/metadata/properties" xmlns:ns2="0d1c2134-6485-4ff6-a10e-d5cb6fa9294e" targetNamespace="http://schemas.microsoft.com/office/2006/metadata/properties" ma:root="true" ma:fieldsID="266e76a11f368247affe4bd544f23877" ns2:_="">
    <xsd:import namespace="0d1c2134-6485-4ff6-a10e-d5cb6fa9294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134-6485-4ff6-a10e-d5cb6fa9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d1c2134-6485-4ff6-a10e-d5cb6fa9294e">H77EFJNRH55V-1663-1922</_dlc_DocId>
    <_dlc_DocIdUrl xmlns="0d1c2134-6485-4ff6-a10e-d5cb6fa9294e">
      <Url>http://sharepoint/Projects/StraightAFund/_layouts/DocIdRedir.aspx?ID=H77EFJNRH55V-1663-1922</Url>
      <Description>H77EFJNRH55V-1663-1922</Description>
    </_dlc_DocIdUrl>
  </documentManagement>
</p:properties>
</file>

<file path=customXml/itemProps1.xml><?xml version="1.0" encoding="utf-8"?>
<ds:datastoreItem xmlns:ds="http://schemas.openxmlformats.org/officeDocument/2006/customXml" ds:itemID="{56CD15A5-81EA-4B6A-912A-B9A9BB8EDC37}">
  <ds:schemaRefs>
    <ds:schemaRef ds:uri="http://schemas.microsoft.com/sharepoint/v3/contenttype/forms"/>
  </ds:schemaRefs>
</ds:datastoreItem>
</file>

<file path=customXml/itemProps2.xml><?xml version="1.0" encoding="utf-8"?>
<ds:datastoreItem xmlns:ds="http://schemas.openxmlformats.org/officeDocument/2006/customXml" ds:itemID="{EF9BEA88-B751-44ED-BD3B-02316C7A0527}">
  <ds:schemaRefs>
    <ds:schemaRef ds:uri="http://schemas.microsoft.com/sharepoint/events"/>
  </ds:schemaRefs>
</ds:datastoreItem>
</file>

<file path=customXml/itemProps3.xml><?xml version="1.0" encoding="utf-8"?>
<ds:datastoreItem xmlns:ds="http://schemas.openxmlformats.org/officeDocument/2006/customXml" ds:itemID="{024AF4E6-8D61-4E40-8784-069C01C39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c2134-6485-4ff6-a10e-d5cb6fa92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463022-138A-461A-8F76-A288E8B5C4AB}">
  <ds:schemaRefs>
    <ds:schemaRef ds:uri="http://purl.org/dc/dcmitype/"/>
    <ds:schemaRef ds:uri="0d1c2134-6485-4ff6-a10e-d5cb6fa9294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6778</TotalTime>
  <Words>748</Words>
  <Application>Microsoft Office PowerPoint</Application>
  <PresentationFormat>On-screen Show (4:3)</PresentationFormat>
  <Paragraphs>121</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An introduction for  students and families for the 2016-2017 school year</vt:lpstr>
      <vt:lpstr>What is College Credit Plus?</vt:lpstr>
      <vt:lpstr>A State Funded Opportunity to  Earn College Credit</vt:lpstr>
      <vt:lpstr> College-readiness determined by college.  </vt:lpstr>
      <vt:lpstr>Apply and Get Admitted</vt:lpstr>
      <vt:lpstr>Student Choice</vt:lpstr>
      <vt:lpstr>Graduate with College Credit</vt:lpstr>
      <vt:lpstr>Summer Requirements</vt:lpstr>
      <vt:lpstr>Summer Requirements</vt:lpstr>
      <vt:lpstr>Summer Requirements</vt:lpstr>
      <vt:lpstr>Nonpublic and Home School Students must: </vt:lpstr>
      <vt:lpstr>Consider  Your  Personal Academic Goals</vt:lpstr>
      <vt:lpstr>Find the Colleges and Courses that Fit</vt:lpstr>
      <vt:lpstr>A semester college course of 3 or more credits   counts as a one-year high school class. </vt:lpstr>
      <vt:lpstr>Under what scenarios can a qualified student use College Credit Plus? </vt:lpstr>
      <vt:lpstr>PowerPoint Presentation</vt:lpstr>
      <vt:lpstr>Books and Fees</vt:lpstr>
      <vt:lpstr>Student Covers Parking Expenses </vt:lpstr>
      <vt:lpstr>If you fail the course or drop it too late, you may have to pay for it.</vt:lpstr>
      <vt:lpstr>Weighted Grades</vt:lpstr>
      <vt:lpstr>The grade you earn in the college course is applied to your high school graduation required class. </vt:lpstr>
      <vt:lpstr>Student Deadline!  Feb. 15 - April 1 Notify your principal if you intend to participate next year. (Nonpublic and home school students notify the state.)  You can use the  “Intent to Participate” form here:  www.OhioHigherEd.org/CCP </vt:lpstr>
      <vt:lpstr>Questions?</vt:lpstr>
      <vt:lpstr>For More Information</vt:lpstr>
    </vt:vector>
  </TitlesOfParts>
  <Company>Sanger &amp; Eby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Emily Brown</cp:lastModifiedBy>
  <cp:revision>761</cp:revision>
  <cp:lastPrinted>2016-01-20T15:59:59Z</cp:lastPrinted>
  <dcterms:created xsi:type="dcterms:W3CDTF">2013-05-22T22:25:08Z</dcterms:created>
  <dcterms:modified xsi:type="dcterms:W3CDTF">2016-03-04T15:56:06Z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0x010100149EC3C34CE31D44B98F9120DD2B7AD0</vt:lpwstr>
  </property>
  <property fmtid="{D5CDD505-2E9C-101B-9397-08002B2CF9AE}" pid="3" name="_dlc_DocIdItemGuid">
    <vt:lpwstr>f21b29a5-e84c-4dae-9ddd-fde94fd128f5</vt:lpwstr>
  </property>
</Properties>
</file>